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78" r:id="rId5"/>
    <p:sldId id="266" r:id="rId6"/>
    <p:sldId id="258" r:id="rId7"/>
    <p:sldId id="271" r:id="rId8"/>
    <p:sldId id="270" r:id="rId9"/>
    <p:sldId id="272" r:id="rId10"/>
    <p:sldId id="273" r:id="rId11"/>
    <p:sldId id="259" r:id="rId12"/>
    <p:sldId id="279" r:id="rId13"/>
    <p:sldId id="260" r:id="rId14"/>
    <p:sldId id="261" r:id="rId15"/>
    <p:sldId id="262" r:id="rId16"/>
    <p:sldId id="263" r:id="rId17"/>
    <p:sldId id="280" r:id="rId18"/>
    <p:sldId id="264" r:id="rId19"/>
    <p:sldId id="267" r:id="rId20"/>
    <p:sldId id="268" r:id="rId21"/>
    <p:sldId id="274" r:id="rId22"/>
    <p:sldId id="275" r:id="rId23"/>
    <p:sldId id="276" r:id="rId24"/>
    <p:sldId id="26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85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2" d="100"/>
        <a:sy n="182" d="100"/>
      </p:scale>
      <p:origin x="0" y="-21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0BF78-9586-454F-AE45-B1C439CEDC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368DC0-8925-4567-ADFB-98004F5212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6993B8-7766-4C4B-A072-0B6C90FEE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BEE98-0C0F-4ADD-8341-40521C2FE87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2D060-2F99-4A2B-BBE7-3F0A0C474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28CA9F-B190-489D-A316-ADF6C6A85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9299F-B9D1-479B-8CF9-988A1683E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896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D3AD9-A041-43CB-9FAE-7E7278C2C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4699B8-CF5C-4F58-9CAA-CEB68C54E6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BDCF9-A72B-4060-A988-205D8FAA6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BEE98-0C0F-4ADD-8341-40521C2FE87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21B7B1-FF24-47CF-8EAC-522FA54BE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30F4C-5287-4CD9-AEA5-208C7E8E1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9299F-B9D1-479B-8CF9-988A1683E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57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48EF8A-819B-406A-ACAB-F849790B4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6C4EB5-62EB-4F6B-B1DE-212EFCE740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D24E05-E7C8-444F-B150-60CDD52DF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BEE98-0C0F-4ADD-8341-40521C2FE87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7F0D3-9103-4CCC-A4E9-0B3E1D5AA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B53FEE-B6D0-4CD5-954F-5CBAECB95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9299F-B9D1-479B-8CF9-988A1683E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271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C4A0E-ED37-48FF-8E00-E41DBD1F4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BF2A4-1744-48D1-9F72-2C12FD403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3CB26-F367-4473-88B6-06D935D60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BEE98-0C0F-4ADD-8341-40521C2FE87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2032D7-2D2C-43A0-95E0-03D0F4B59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5E3EF-EA2C-4FDF-8358-1A6899A86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9299F-B9D1-479B-8CF9-988A1683E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843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DEB01-52CD-489B-A440-86253EE4B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E38915-CD79-43D7-9BCF-C7ADABD4D1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48615-AF3D-4CC2-89CC-AB0ADEA5B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BEE98-0C0F-4ADD-8341-40521C2FE87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C2CEC-F8FA-4D39-82A8-82E9D51F3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30D9B-436A-4811-ACD7-CEECBA9F7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9299F-B9D1-479B-8CF9-988A1683E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36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F8CBD-E8DF-400B-924F-5626AA71B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D6FAF-EB34-4AA7-B177-4DFBD72A06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A0A309-D4AD-4C0B-9105-CC3FA82727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95734D-CD03-47B2-8101-9845F0A2C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BEE98-0C0F-4ADD-8341-40521C2FE87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C4D247-B618-4A4D-9A5C-10C09DAFC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5CB5DC-1EBB-4699-AF2C-EF42E1CCE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9299F-B9D1-479B-8CF9-988A1683E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49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6CF51-8CAC-48DB-91E0-267B6ECFF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C383D4-ACB8-4C06-A310-E347FE473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46A0EA-F7DB-47F0-A840-4242DAB5B3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AA749F-A5F4-4AC3-96F6-30DFBD1B36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3BF935-A1F0-4F55-8664-469D15D3BE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A0B23D-E1C4-48F7-8CEF-41179602C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BEE98-0C0F-4ADD-8341-40521C2FE87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3ABFB6-74C0-4005-98EF-BE709D563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C6F3D4-DAA3-4E95-999A-FBB54D578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9299F-B9D1-479B-8CF9-988A1683E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78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99760-02AD-437A-B0D5-B6EA7A862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4E875D-7EFB-41D7-9BD3-8DBD6E9DF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BEE98-0C0F-4ADD-8341-40521C2FE87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05F695-6A6A-4C5C-8F37-C2F368BB9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FAA623-934B-474A-B6E5-308C355C4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9299F-B9D1-479B-8CF9-988A1683E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410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345168-9E02-45B2-8286-068FF05C0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BEE98-0C0F-4ADD-8341-40521C2FE87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2A9446-FF3C-4C62-8CC8-8D98892F7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961475-310C-4E4F-BCCF-4FD8193E1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9299F-B9D1-479B-8CF9-988A1683E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964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D3509-48E4-427D-93A5-27B70A9D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DD42C-A1A9-4312-8B52-50F80260F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CC1B80-1147-47DF-BCC0-2359E39DC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6F10D8-62A5-4A23-9988-06ECCAD94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BEE98-0C0F-4ADD-8341-40521C2FE87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76AEA6-8507-4516-9BA8-0AA85E80F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0AFE56-BF98-4AF9-8120-A526E6FDB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9299F-B9D1-479B-8CF9-988A1683E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113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9B630-17E4-4E2F-A504-3EB44CB1B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51D9C6-3A01-44EA-84A1-AFB6FA059F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C8B11A-F26C-4250-830F-96E97C5606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1CA026-0DA4-4842-A8CE-28334F9BF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BEE98-0C0F-4ADD-8341-40521C2FE87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3E05E1-EBD2-4AE1-AEE3-13942E26F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FFBB3A-5A8B-4D8B-B752-41EA3664C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9299F-B9D1-479B-8CF9-988A1683E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222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B087BA-FD6E-4B1A-A7AF-6E7D046BB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83987A-0F76-4491-BC97-C16C3C7E7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E7200-5F41-4BC7-AF30-D4F42AE0F4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BEE98-0C0F-4ADD-8341-40521C2FE87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DDC2F-AA73-4A1F-BE97-D1F09BAD75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D3FBF-7F3A-4C47-BD16-5FB9F610C0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9299F-B9D1-479B-8CF9-988A1683E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198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2AFCD-2368-426A-B97A-5BAB0A414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55794"/>
          </a:xfrm>
        </p:spPr>
        <p:txBody>
          <a:bodyPr/>
          <a:lstStyle/>
          <a:p>
            <a:r>
              <a:rPr lang="en-US" dirty="0"/>
              <a:t>GMAT Grammar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98CED0-83A5-46D6-9390-94D412DA8E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87757"/>
            <a:ext cx="9144000" cy="3021495"/>
          </a:xfrm>
        </p:spPr>
        <p:txBody>
          <a:bodyPr/>
          <a:lstStyle/>
          <a:p>
            <a:r>
              <a:rPr lang="en-US" dirty="0"/>
              <a:t>Pronoun – Antecedent </a:t>
            </a:r>
          </a:p>
          <a:p>
            <a:r>
              <a:rPr lang="en-US" dirty="0"/>
              <a:t>Subject-Verb Agreement </a:t>
            </a:r>
          </a:p>
          <a:p>
            <a:r>
              <a:rPr lang="en-US" dirty="0"/>
              <a:t>Modifiers </a:t>
            </a:r>
          </a:p>
          <a:p>
            <a:r>
              <a:rPr lang="en-US" dirty="0"/>
              <a:t>Parallel structure </a:t>
            </a:r>
          </a:p>
          <a:p>
            <a:r>
              <a:rPr lang="en-US" dirty="0"/>
              <a:t>Comparison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200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19EE0-1036-4869-8E18-C88D5D58D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Subject-Verb Agreement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B97B8-D3E8-41EB-9F9D-5630160AC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/>
              <a:t>Many political insiders now believe that the </a:t>
            </a:r>
            <a:r>
              <a:rPr lang="en-US" b="1" dirty="0"/>
              <a:t>dissension</a:t>
            </a:r>
            <a:r>
              <a:rPr lang="en-US" dirty="0"/>
              <a:t> in Congress over health issues </a:t>
            </a:r>
            <a:r>
              <a:rPr lang="en-US" u="sng" dirty="0"/>
              <a:t>decrease the likelihood for significant action being </a:t>
            </a:r>
            <a:r>
              <a:rPr lang="en-US" dirty="0"/>
              <a:t>taken this year to combat the rising costs of healthcare. </a:t>
            </a:r>
          </a:p>
          <a:p>
            <a:pPr marL="457200" indent="-457200">
              <a:buAutoNum type="alphaUcPeriod"/>
            </a:pPr>
            <a:r>
              <a:rPr lang="en-US" sz="2400" dirty="0"/>
              <a:t>decrease the likelihood for significant action being</a:t>
            </a:r>
          </a:p>
          <a:p>
            <a:pPr marL="457200" indent="-457200">
              <a:buAutoNum type="alphaUcPeriod"/>
            </a:pPr>
            <a:r>
              <a:rPr lang="en-US" sz="2400" dirty="0"/>
              <a:t> decrease the likelihood for significant action will be</a:t>
            </a:r>
          </a:p>
          <a:p>
            <a:pPr marL="457200" indent="-457200">
              <a:buAutoNum type="alphaUcPeriod"/>
            </a:pPr>
            <a:r>
              <a:rPr lang="en-US" sz="2400" dirty="0"/>
              <a:t>decrease the likelihood of significant action to be</a:t>
            </a:r>
          </a:p>
          <a:p>
            <a:pPr marL="457200" indent="-457200">
              <a:buAutoNum type="alphaUcPeriod"/>
            </a:pPr>
            <a:r>
              <a:rPr lang="en-US" sz="2400" dirty="0"/>
              <a:t>decreases the likelihood for significant action being</a:t>
            </a:r>
          </a:p>
          <a:p>
            <a:pPr marL="457200" indent="-457200">
              <a:buAutoNum type="alphaUcPeriod"/>
            </a:pPr>
            <a:r>
              <a:rPr lang="en-US" sz="2400" dirty="0"/>
              <a:t>decreases the likelihood that significant action will be </a:t>
            </a:r>
          </a:p>
        </p:txBody>
      </p:sp>
    </p:spTree>
    <p:extLst>
      <p:ext uri="{BB962C8B-B14F-4D97-AF65-F5344CB8AC3E}">
        <p14:creationId xmlns:p14="http://schemas.microsoft.com/office/powerpoint/2010/main" val="1649262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EFE7B-D887-4504-AC9C-6E3C74A40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Modifiers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C7E44-267B-442E-AA0D-F70F648B4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dirty="0">
                <a:solidFill>
                  <a:srgbClr val="FF0000"/>
                </a:solidFill>
              </a:rPr>
              <a:t>Modifier</a:t>
            </a:r>
            <a:r>
              <a:rPr lang="en-US" dirty="0"/>
              <a:t> is a word or phrase that describes, clarifies, or gives more detail about a concept. A dangling modifier has an unclear or absent concept for which to provide more information. </a:t>
            </a:r>
          </a:p>
          <a:p>
            <a:r>
              <a:rPr lang="en-US" dirty="0"/>
              <a:t>Remember, in English sentences, </a:t>
            </a:r>
            <a:r>
              <a:rPr lang="en-US" u="sng" dirty="0"/>
              <a:t>the doer of the action must be the subject of the main clause that follows</a:t>
            </a:r>
            <a:r>
              <a:rPr lang="en-US" dirty="0"/>
              <a:t>. </a:t>
            </a:r>
            <a:r>
              <a:rPr lang="en-US" dirty="0">
                <a:solidFill>
                  <a:srgbClr val="FF0000"/>
                </a:solidFill>
              </a:rPr>
              <a:t>Dangling modifiers occur when a modifying phrase begins a sentence.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Walking in the street, my wallet was lost.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Walking in the street,(modifying phrase)  I lost my wallet. </a:t>
            </a:r>
          </a:p>
        </p:txBody>
      </p:sp>
    </p:spTree>
    <p:extLst>
      <p:ext uri="{BB962C8B-B14F-4D97-AF65-F5344CB8AC3E}">
        <p14:creationId xmlns:p14="http://schemas.microsoft.com/office/powerpoint/2010/main" val="1478573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0222D-0B97-4A93-8F24-D864C4DAB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Modifiers: adjective or adverb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B3984-3C41-427C-9E55-E9009407A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dirty="0"/>
              <a:t>They sing (</a:t>
            </a:r>
            <a:r>
              <a:rPr lang="en-US" i="1" dirty="0"/>
              <a:t>good, well</a:t>
            </a:r>
            <a:r>
              <a:rPr lang="en-US" dirty="0"/>
              <a:t>). _well______ </a:t>
            </a:r>
          </a:p>
          <a:p>
            <a:r>
              <a:rPr lang="en-US" dirty="0"/>
              <a:t>2. Ellen’s chocolate cake is (</a:t>
            </a:r>
            <a:r>
              <a:rPr lang="en-US" i="1" dirty="0"/>
              <a:t>delicious, deliciously</a:t>
            </a:r>
            <a:r>
              <a:rPr lang="en-US" dirty="0"/>
              <a:t>). __delicious_____ </a:t>
            </a:r>
          </a:p>
          <a:p>
            <a:r>
              <a:rPr lang="en-US" dirty="0"/>
              <a:t>3. The students speak (</a:t>
            </a:r>
            <a:r>
              <a:rPr lang="en-US" i="1" dirty="0"/>
              <a:t>fluent, fluently</a:t>
            </a:r>
            <a:r>
              <a:rPr lang="en-US" dirty="0"/>
              <a:t>) English. ___fluent____ </a:t>
            </a:r>
          </a:p>
          <a:p>
            <a:r>
              <a:rPr lang="en-US" dirty="0"/>
              <a:t>4. The students speak English (</a:t>
            </a:r>
            <a:r>
              <a:rPr lang="en-US" i="1" dirty="0"/>
              <a:t>fluent, fluently</a:t>
            </a:r>
            <a:r>
              <a:rPr lang="en-US" dirty="0"/>
              <a:t>). fluently </a:t>
            </a:r>
          </a:p>
          <a:p>
            <a:r>
              <a:rPr lang="en-US" dirty="0"/>
              <a:t>5. This is an (</a:t>
            </a:r>
            <a:r>
              <a:rPr lang="en-US" i="1" dirty="0"/>
              <a:t>awesome, awesomely</a:t>
            </a:r>
            <a:r>
              <a:rPr lang="en-US" dirty="0"/>
              <a:t>) painting. awesome </a:t>
            </a:r>
          </a:p>
          <a:p>
            <a:r>
              <a:rPr lang="en-US" dirty="0"/>
              <a:t>6. The lady at the opera sang (</a:t>
            </a:r>
            <a:r>
              <a:rPr lang="en-US" i="1" dirty="0"/>
              <a:t>beautiful, beautifully</a:t>
            </a:r>
            <a:r>
              <a:rPr lang="en-US" dirty="0"/>
              <a:t>). Beautifully. </a:t>
            </a:r>
          </a:p>
          <a:p>
            <a:r>
              <a:rPr lang="en-US" dirty="0"/>
              <a:t>7. (</a:t>
            </a:r>
            <a:r>
              <a:rPr lang="en-US" i="1" dirty="0"/>
              <a:t>Incredible, Incredibly</a:t>
            </a:r>
            <a:r>
              <a:rPr lang="en-US" dirty="0"/>
              <a:t>), the baby survived the plane crash. incredibly</a:t>
            </a:r>
          </a:p>
          <a:p>
            <a:r>
              <a:rPr lang="en-US" dirty="0"/>
              <a:t>8. That is a (</a:t>
            </a:r>
            <a:r>
              <a:rPr lang="en-US" i="1" dirty="0"/>
              <a:t>considerable, considerably</a:t>
            </a:r>
            <a:r>
              <a:rPr lang="en-US" dirty="0"/>
              <a:t>) fee to enter the game. </a:t>
            </a:r>
            <a:r>
              <a:rPr lang="en-US" dirty="0" err="1"/>
              <a:t>considderable</a:t>
            </a:r>
            <a:endParaRPr lang="en-US" dirty="0"/>
          </a:p>
          <a:p>
            <a:r>
              <a:rPr lang="en-US" dirty="0"/>
              <a:t>9. The fee is (</a:t>
            </a:r>
            <a:r>
              <a:rPr lang="en-US" i="1" dirty="0"/>
              <a:t>considerable, considerably</a:t>
            </a:r>
            <a:r>
              <a:rPr lang="en-US" dirty="0"/>
              <a:t>) more than I expected. considerably </a:t>
            </a:r>
          </a:p>
          <a:p>
            <a:r>
              <a:rPr lang="en-US" dirty="0"/>
              <a:t>10. He needs to swim (</a:t>
            </a:r>
            <a:r>
              <a:rPr lang="en-US" i="1" dirty="0"/>
              <a:t>fast, </a:t>
            </a:r>
            <a:r>
              <a:rPr lang="en-US" i="1" dirty="0" err="1"/>
              <a:t>fastly</a:t>
            </a:r>
            <a:r>
              <a:rPr lang="en-US" dirty="0"/>
              <a:t>) in order to beat the champion. Fast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243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F6FA8-7B98-45DA-9963-875577CE6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Dangling Modifiers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130E5-5AAC-453D-B0EC-E8285063F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INCORRECT: Having finished </a:t>
            </a:r>
            <a:r>
              <a:rPr lang="en-US" u="sng" dirty="0"/>
              <a:t>his</a:t>
            </a:r>
            <a:r>
              <a:rPr lang="en-US" dirty="0"/>
              <a:t> dinner(</a:t>
            </a:r>
            <a:r>
              <a:rPr lang="en-US" dirty="0">
                <a:solidFill>
                  <a:srgbClr val="FF0000"/>
                </a:solidFill>
              </a:rPr>
              <a:t>modifying phrase</a:t>
            </a:r>
            <a:r>
              <a:rPr lang="en-US" dirty="0"/>
              <a:t>) , a piece of cake was eaten. </a:t>
            </a:r>
          </a:p>
          <a:p>
            <a:r>
              <a:rPr lang="en-US" dirty="0"/>
              <a:t>CORRECT: Having finished his dinner, Bob ate a piece of cake.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Explanation: </a:t>
            </a:r>
            <a:r>
              <a:rPr lang="en-US" dirty="0"/>
              <a:t>In the first sentence, there is no subject to modify or to link to the pronoun.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7373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7A1EC-2CA8-4017-9B82-42D5C478E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Dangling Modifier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C6BFA-90EC-4881-8BEF-A8DA2DC5F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INCORRECT: Without knowing his name, it was awkward to meet him. </a:t>
            </a:r>
          </a:p>
          <a:p>
            <a:r>
              <a:rPr lang="en-US" dirty="0"/>
              <a:t>CORRECT: Because Susie didn’t know his name, it was awkward to meet him.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Explanation:</a:t>
            </a:r>
            <a:r>
              <a:rPr lang="en-US" dirty="0"/>
              <a:t> In the first sentence, </a:t>
            </a:r>
            <a:r>
              <a:rPr lang="en-US" i="1" dirty="0"/>
              <a:t>it </a:t>
            </a:r>
            <a:r>
              <a:rPr lang="en-US" dirty="0"/>
              <a:t>didn’t know his name. The sentence needs to be revised to add a subject that who was meeting him. </a:t>
            </a:r>
          </a:p>
        </p:txBody>
      </p:sp>
    </p:spTree>
    <p:extLst>
      <p:ext uri="{BB962C8B-B14F-4D97-AF65-F5344CB8AC3E}">
        <p14:creationId xmlns:p14="http://schemas.microsoft.com/office/powerpoint/2010/main" val="213777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75174-E94F-45FB-80D0-3D742098F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Dangling Modifier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12227-3AD3-402D-8E1E-C0CEB34CF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 INCORRECT: Coming out of the department store, John’s wallet was stolen. </a:t>
            </a:r>
          </a:p>
          <a:p>
            <a:pPr marL="0" indent="0">
              <a:buNone/>
            </a:pPr>
            <a:r>
              <a:rPr lang="en-US" dirty="0"/>
              <a:t>CORRECT: When John was coming out of the department store, his wallet was stolen. </a:t>
            </a:r>
            <a:r>
              <a:rPr lang="en-US" dirty="0">
                <a:solidFill>
                  <a:srgbClr val="FF0000"/>
                </a:solidFill>
              </a:rPr>
              <a:t>OR</a:t>
            </a:r>
          </a:p>
          <a:p>
            <a:pPr marL="0" indent="0">
              <a:buNone/>
            </a:pPr>
            <a:r>
              <a:rPr lang="en-US" dirty="0"/>
              <a:t>CORRECT: Coming out of the department store, John found that his wallet was stolen.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Explanation: </a:t>
            </a:r>
            <a:r>
              <a:rPr lang="en-US" dirty="0"/>
              <a:t>When a sentence begins with a participial phrase, that phrase modifies the noun or pronoun immediately following it. 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91733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D97B9-BE89-4595-96DE-BC72C5FB6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Sentence: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5194E-304D-4ABE-B0DA-A0894A56A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sz="2400" dirty="0"/>
              <a:t>1. </a:t>
            </a:r>
            <a:r>
              <a:rPr lang="en-US" sz="2400" u="sng" dirty="0"/>
              <a:t>Written in 1961, Joseph Heller scored a literary hit with his comedic first novel, Catch-22.</a:t>
            </a:r>
          </a:p>
          <a:p>
            <a:pPr marL="514350" indent="-514350">
              <a:buAutoNum type="alphaUcPeriod"/>
            </a:pPr>
            <a:r>
              <a:rPr lang="en-US" sz="2400" dirty="0"/>
              <a:t>Written in 1961, Joseph Heller scored a literary hit with his comedic first novel, </a:t>
            </a:r>
            <a:r>
              <a:rPr lang="en-US" sz="2400" i="1" dirty="0"/>
              <a:t>Catch-22.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sz="2400" dirty="0"/>
              <a:t>Written in 1961, Joseph Heller scored a literary hit with </a:t>
            </a:r>
            <a:r>
              <a:rPr lang="en-US" sz="2400" i="1" dirty="0"/>
              <a:t>Catch-2</a:t>
            </a:r>
            <a:r>
              <a:rPr lang="en-US" sz="2400" dirty="0"/>
              <a:t>2, his comedic first novel. 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sz="2400" b="1" dirty="0"/>
              <a:t>Written in 1961, </a:t>
            </a:r>
            <a:r>
              <a:rPr lang="en-US" sz="2400" b="1" i="1" dirty="0"/>
              <a:t>Catch-22,</a:t>
            </a:r>
            <a:r>
              <a:rPr lang="en-US" sz="2400" b="1" dirty="0"/>
              <a:t> the comedic first novel by Joseph Heller was a literary hit. 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i="1" dirty="0"/>
              <a:t>Catch-22, </a:t>
            </a:r>
            <a:r>
              <a:rPr lang="en-US" dirty="0">
                <a:solidFill>
                  <a:srgbClr val="FF0000"/>
                </a:solidFill>
              </a:rPr>
              <a:t>which was written in 1961 by Joseph Heller</a:t>
            </a:r>
            <a:r>
              <a:rPr lang="en-US" dirty="0"/>
              <a:t>, scored a literary hit with his comedic first novel. 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en-US" i="1" dirty="0"/>
              <a:t>Catch-22,</a:t>
            </a:r>
            <a:r>
              <a:rPr lang="en-US" dirty="0"/>
              <a:t> the comedic first novel, scored a literary hit for Joseph Heller by its being written in 1961. 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endParaRPr lang="en-US" dirty="0"/>
          </a:p>
          <a:p>
            <a:pPr marL="514350" indent="-514350">
              <a:buFont typeface="Arial" panose="020B0604020202020204" pitchFamily="34" charset="0"/>
              <a:buAutoNum type="alphaUcPeriod"/>
            </a:pPr>
            <a:endParaRPr lang="en-US" i="1" dirty="0"/>
          </a:p>
          <a:p>
            <a:pPr marL="514350" indent="-514350">
              <a:buFont typeface="Arial" panose="020B0604020202020204" pitchFamily="34" charset="0"/>
              <a:buAutoNum type="alphaUcPeriod"/>
            </a:pPr>
            <a:endParaRPr lang="en-US" dirty="0"/>
          </a:p>
          <a:p>
            <a:pPr marL="514350" indent="-514350">
              <a:buAutoNum type="alphaU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5317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ADABE-88A4-BDC4-9F4E-862C52A40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Construction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F622D-CF7D-FF0B-067D-8CA3BD201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You create parallel structure in a sentence by using the same grammatical form to express equal or parallel, ideas. For example, you pair a noun with a noun, a phrase with a phrase, a cluse with a clause, and an infinitive with an infinitive.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Not parallel: Mrs. Silva prefers exercising and to paint. </a:t>
            </a:r>
          </a:p>
          <a:p>
            <a:pPr marL="0" indent="0">
              <a:buNone/>
            </a:pPr>
            <a:r>
              <a:rPr lang="en-US" sz="2000" dirty="0"/>
              <a:t>Parallel: Mrs. Silva prefers to exercise and to paint.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Not parallel: Our computer club promises that we will visit a college and a banquet.</a:t>
            </a:r>
          </a:p>
          <a:p>
            <a:pPr marL="0" indent="0">
              <a:buNone/>
            </a:pPr>
            <a:r>
              <a:rPr lang="en-US" sz="2000" dirty="0"/>
              <a:t>Parallel: Our computer club promises that we will visit a college and that we will have </a:t>
            </a:r>
            <a:r>
              <a:rPr lang="en-US" sz="2000"/>
              <a:t>a banquet. 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1180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74D83-134A-42C3-9E2E-777BD6E2C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Construction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154AB-5EED-4E5C-911C-1A77D6797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Repetition of grammatical structures: </a:t>
            </a:r>
          </a:p>
          <a:p>
            <a:pPr marL="514350" indent="-514350">
              <a:buAutoNum type="arabicPeriod"/>
            </a:pPr>
            <a:r>
              <a:rPr lang="en-US" dirty="0"/>
              <a:t>The waitress </a:t>
            </a:r>
            <a:r>
              <a:rPr lang="en-US" dirty="0">
                <a:solidFill>
                  <a:srgbClr val="00B0F0"/>
                </a:solidFill>
              </a:rPr>
              <a:t>plunked</a:t>
            </a:r>
            <a:r>
              <a:rPr lang="en-US" dirty="0"/>
              <a:t> down our menus, </a:t>
            </a:r>
            <a:r>
              <a:rPr lang="en-US" dirty="0">
                <a:solidFill>
                  <a:srgbClr val="00B0F0"/>
                </a:solidFill>
              </a:rPr>
              <a:t>filled</a:t>
            </a:r>
            <a:r>
              <a:rPr lang="en-US" dirty="0"/>
              <a:t> our glasses, and </a:t>
            </a:r>
            <a:r>
              <a:rPr lang="en-US" dirty="0">
                <a:solidFill>
                  <a:srgbClr val="00B0F0"/>
                </a:solidFill>
              </a:rPr>
              <a:t>flipped</a:t>
            </a:r>
            <a:r>
              <a:rPr lang="en-US" dirty="0"/>
              <a:t> through her order pad to a fresh page. </a:t>
            </a:r>
          </a:p>
          <a:p>
            <a:pPr marL="514350" indent="-514350">
              <a:buAutoNum type="arabicPeriod"/>
            </a:pPr>
            <a:r>
              <a:rPr lang="en-US" dirty="0"/>
              <a:t>The chef sprinkles black pepper </a:t>
            </a:r>
            <a:r>
              <a:rPr lang="en-US" dirty="0">
                <a:solidFill>
                  <a:srgbClr val="FF0000"/>
                </a:solidFill>
              </a:rPr>
              <a:t>in the soup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in the rice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in the pasta</a:t>
            </a:r>
            <a:r>
              <a:rPr lang="en-US" dirty="0"/>
              <a:t>, and even </a:t>
            </a:r>
            <a:r>
              <a:rPr lang="en-US" dirty="0">
                <a:solidFill>
                  <a:srgbClr val="FF0000"/>
                </a:solidFill>
              </a:rPr>
              <a:t>in the ice cream</a:t>
            </a:r>
            <a:r>
              <a:rPr lang="en-US" dirty="0"/>
              <a:t>. </a:t>
            </a:r>
          </a:p>
          <a:p>
            <a:pPr marL="514350" indent="-514350">
              <a:buAutoNum type="arabicPeriod"/>
            </a:pPr>
            <a:r>
              <a:rPr lang="en-US" b="1" dirty="0"/>
              <a:t>Our </a:t>
            </a:r>
            <a:r>
              <a:rPr lang="en-US" dirty="0"/>
              <a:t>bags </a:t>
            </a:r>
            <a:r>
              <a:rPr lang="en-US" u="sng" dirty="0"/>
              <a:t>are</a:t>
            </a:r>
            <a:r>
              <a:rPr lang="en-US" dirty="0"/>
              <a:t> packed, </a:t>
            </a:r>
            <a:r>
              <a:rPr lang="en-US" b="1" dirty="0"/>
              <a:t>our</a:t>
            </a:r>
            <a:r>
              <a:rPr lang="en-US" dirty="0"/>
              <a:t> passports </a:t>
            </a:r>
            <a:r>
              <a:rPr lang="en-US" u="sng" dirty="0"/>
              <a:t>are</a:t>
            </a:r>
            <a:r>
              <a:rPr lang="en-US" dirty="0"/>
              <a:t> up-to-date. </a:t>
            </a:r>
            <a:r>
              <a:rPr lang="en-US" b="1" dirty="0"/>
              <a:t>Our </a:t>
            </a:r>
            <a:r>
              <a:rPr lang="en-US" dirty="0"/>
              <a:t>plane </a:t>
            </a:r>
            <a:r>
              <a:rPr lang="en-US" u="sng" dirty="0"/>
              <a:t>leaves</a:t>
            </a:r>
            <a:r>
              <a:rPr lang="en-US" dirty="0"/>
              <a:t> in an hour. </a:t>
            </a:r>
          </a:p>
          <a:p>
            <a:pPr marL="514350" indent="-514350">
              <a:buAutoNum type="arabicPeriod"/>
            </a:pPr>
            <a:r>
              <a:rPr lang="en-US" dirty="0"/>
              <a:t>Every autumn, </a:t>
            </a:r>
            <a:r>
              <a:rPr lang="en-US" dirty="0">
                <a:solidFill>
                  <a:srgbClr val="00B050"/>
                </a:solidFill>
              </a:rPr>
              <a:t>we rake the leaves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jump in the piles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rake them again, bag them</a:t>
            </a:r>
            <a:r>
              <a:rPr lang="en-US" dirty="0"/>
              <a:t>, and </a:t>
            </a:r>
            <a:r>
              <a:rPr lang="en-US" dirty="0">
                <a:solidFill>
                  <a:srgbClr val="00B050"/>
                </a:solidFill>
              </a:rPr>
              <a:t>haul the bags </a:t>
            </a:r>
            <a:r>
              <a:rPr lang="en-US" dirty="0"/>
              <a:t>to the curb for pick-up. </a:t>
            </a:r>
          </a:p>
        </p:txBody>
      </p:sp>
    </p:spTree>
    <p:extLst>
      <p:ext uri="{BB962C8B-B14F-4D97-AF65-F5344CB8AC3E}">
        <p14:creationId xmlns:p14="http://schemas.microsoft.com/office/powerpoint/2010/main" val="2569764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1C896-25F2-452D-838D-D86BC012F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GMAT Example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FBE04-9055-4E79-BDF3-8B97BB7C3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2216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sz="2400" dirty="0"/>
              <a:t>In a recent survey, the Gallup poll discovered that the average American </a:t>
            </a:r>
            <a:r>
              <a:rPr lang="en-US" sz="2400" b="1" dirty="0"/>
              <a:t>speaks </a:t>
            </a:r>
            <a:r>
              <a:rPr lang="en-US" sz="2400" dirty="0"/>
              <a:t>1.3 languages, </a:t>
            </a:r>
            <a:r>
              <a:rPr lang="en-US" sz="2400" b="1" dirty="0"/>
              <a:t>buys </a:t>
            </a:r>
            <a:r>
              <a:rPr lang="en-US" sz="2400" dirty="0"/>
              <a:t>a new car every 5.2 years, </a:t>
            </a:r>
            <a:r>
              <a:rPr lang="en-US" sz="2400" b="1" u="sng" dirty="0"/>
              <a:t>drinks </a:t>
            </a:r>
            <a:r>
              <a:rPr lang="en-US" sz="2400" u="sng" dirty="0"/>
              <a:t>14 gallons of alcoholic beverages every year, and </a:t>
            </a:r>
            <a:r>
              <a:rPr lang="en-US" sz="2400" u="sng" dirty="0">
                <a:solidFill>
                  <a:srgbClr val="FF0000"/>
                </a:solidFill>
              </a:rPr>
              <a:t>forgot</a:t>
            </a:r>
            <a:r>
              <a:rPr lang="en-US" sz="2400" u="sng" dirty="0"/>
              <a:t> to pay at least one bill per quarter. </a:t>
            </a:r>
          </a:p>
          <a:p>
            <a:pPr marL="457200" indent="-457200">
              <a:buAutoNum type="alphaUcPeriod"/>
            </a:pPr>
            <a:r>
              <a:rPr lang="en-US" sz="2400" dirty="0"/>
              <a:t>drinks 14 gallons of alcoholic beverages every year, and forgot to pay at least one bill per quarter</a:t>
            </a:r>
          </a:p>
          <a:p>
            <a:pPr marL="457200" indent="-457200">
              <a:buFont typeface="Arial" panose="020B0604020202020204" pitchFamily="34" charset="0"/>
              <a:buAutoNum type="alphaUcPeriod"/>
            </a:pPr>
            <a:r>
              <a:rPr lang="en-US" sz="2400" b="1" dirty="0"/>
              <a:t>drinks 14 gallons of alcoholic beverages every year, and forgets to pay at least one bill per quarter</a:t>
            </a:r>
          </a:p>
          <a:p>
            <a:pPr marL="457200" indent="-457200">
              <a:buFont typeface="Arial" panose="020B0604020202020204" pitchFamily="34" charset="0"/>
              <a:buAutoNum type="alphaUcPeriod"/>
            </a:pPr>
            <a:r>
              <a:rPr lang="en-US" sz="2400" dirty="0"/>
              <a:t>can drink 14 gallons of alcoholic beverages every year, and forgot to pay at least one bill per quarter</a:t>
            </a:r>
          </a:p>
          <a:p>
            <a:pPr marL="457200" indent="-457200">
              <a:buFont typeface="Arial" panose="020B0604020202020204" pitchFamily="34" charset="0"/>
              <a:buAutoNum type="alphaUcPeriod"/>
            </a:pPr>
            <a:r>
              <a:rPr lang="en-US" sz="2400" dirty="0"/>
              <a:t>drinks 14 gallons of alcoholic beverages every year, and forgets at least  to pay one bill per quarte</a:t>
            </a:r>
          </a:p>
          <a:p>
            <a:pPr marL="457200" indent="-457200">
              <a:buFont typeface="Arial" panose="020B0604020202020204" pitchFamily="34" charset="0"/>
              <a:buAutoNum type="alphaUcPeriod"/>
            </a:pPr>
            <a:r>
              <a:rPr lang="en-US" sz="2400" dirty="0"/>
              <a:t>drank 14 gallons of alcoholic beverages every year, and forgets to pay at least on bill per quarter</a:t>
            </a:r>
          </a:p>
          <a:p>
            <a:pPr marL="457200" indent="-457200">
              <a:buFont typeface="Arial" panose="020B0604020202020204" pitchFamily="34" charset="0"/>
              <a:buAutoNum type="alphaUcPeriod"/>
            </a:pPr>
            <a:endParaRPr lang="en-US" sz="2400" dirty="0"/>
          </a:p>
          <a:p>
            <a:pPr marL="457200" indent="-457200">
              <a:buFont typeface="Arial" panose="020B0604020202020204" pitchFamily="34" charset="0"/>
              <a:buAutoNum type="alphaUcPeriod"/>
            </a:pPr>
            <a:endParaRPr lang="en-US" sz="2400" dirty="0"/>
          </a:p>
          <a:p>
            <a:pPr marL="457200" indent="-457200">
              <a:buFont typeface="Arial" panose="020B0604020202020204" pitchFamily="34" charset="0"/>
              <a:buAutoNum type="alphaUcPeriod"/>
            </a:pPr>
            <a:endParaRPr lang="en-US" sz="2400" dirty="0"/>
          </a:p>
          <a:p>
            <a:pPr marL="457200" indent="-457200">
              <a:buFont typeface="Arial" panose="020B0604020202020204" pitchFamily="34" charset="0"/>
              <a:buAutoNum type="alphaUcPeriod"/>
            </a:pPr>
            <a:endParaRPr lang="en-US" sz="2400" dirty="0"/>
          </a:p>
          <a:p>
            <a:pPr marL="457200" indent="-457200">
              <a:buAutoNum type="alphaUcPeriod"/>
            </a:pPr>
            <a:endParaRPr lang="en-US" sz="2400" dirty="0"/>
          </a:p>
          <a:p>
            <a:pPr marL="457200" indent="-457200">
              <a:buAutoNum type="alphaU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48784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773EF-92E1-4DDC-8470-6E99AAE82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Pronoun-Antecedent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55958-ADA1-4E49-BA76-1737930FA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pronoun must agree with its </a:t>
            </a:r>
            <a:r>
              <a:rPr lang="en-US" dirty="0">
                <a:solidFill>
                  <a:srgbClr val="FF0000"/>
                </a:solidFill>
              </a:rPr>
              <a:t>antecedent</a:t>
            </a:r>
            <a:r>
              <a:rPr lang="en-US" dirty="0"/>
              <a:t> in </a:t>
            </a:r>
            <a:r>
              <a:rPr lang="en-US" b="1" i="1" dirty="0"/>
              <a:t>number</a:t>
            </a:r>
            <a:r>
              <a:rPr lang="en-US" dirty="0"/>
              <a:t>, </a:t>
            </a:r>
            <a:r>
              <a:rPr lang="en-US" b="1" i="1" dirty="0"/>
              <a:t>gender</a:t>
            </a:r>
            <a:r>
              <a:rPr lang="en-US" dirty="0"/>
              <a:t>, and </a:t>
            </a:r>
            <a:r>
              <a:rPr lang="en-US" b="1" dirty="0"/>
              <a:t>person</a:t>
            </a:r>
            <a:r>
              <a:rPr lang="en-US" dirty="0"/>
              <a:t>. An </a:t>
            </a:r>
            <a:r>
              <a:rPr lang="en-US" b="1" dirty="0">
                <a:solidFill>
                  <a:srgbClr val="FF0000"/>
                </a:solidFill>
              </a:rPr>
              <a:t>antecedent</a:t>
            </a:r>
            <a:r>
              <a:rPr lang="en-US" dirty="0"/>
              <a:t> is the noun or pronoun that a pronoun refers to or replaces.</a:t>
            </a:r>
          </a:p>
          <a:p>
            <a:pPr marL="0" indent="0">
              <a:buNone/>
            </a:pPr>
            <a:r>
              <a:rPr lang="en-US" dirty="0"/>
              <a:t>He, she, it, they, we, your, all, everyone (pronouns)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608520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AC258-F56E-469F-B7E1-8C8D94D06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73DCE-2A1B-4529-B7AB-74CDD2556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Comparison errors are similar to parallel construction errors in that things are being compared must be the same. 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The people in my office are smarter than other offices. </a:t>
            </a:r>
          </a:p>
          <a:p>
            <a:pPr marL="514350" indent="-514350">
              <a:buAutoNum type="arabicPeriod"/>
            </a:pPr>
            <a:r>
              <a:rPr lang="en-US" dirty="0"/>
              <a:t>The </a:t>
            </a:r>
            <a:r>
              <a:rPr lang="en-US" b="1" dirty="0"/>
              <a:t>people </a:t>
            </a:r>
            <a:r>
              <a:rPr lang="en-US" dirty="0"/>
              <a:t>in my office are smarter than </a:t>
            </a:r>
            <a:r>
              <a:rPr lang="en-US" b="1" dirty="0"/>
              <a:t>those</a:t>
            </a:r>
            <a:r>
              <a:rPr lang="en-US" dirty="0"/>
              <a:t> in other offices.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What is being compared here?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u="sng" dirty="0">
                <a:solidFill>
                  <a:srgbClr val="FF0000"/>
                </a:solidFill>
              </a:rPr>
              <a:t>People</a:t>
            </a:r>
            <a:r>
              <a:rPr lang="en-US" dirty="0">
                <a:solidFill>
                  <a:srgbClr val="FF0000"/>
                </a:solidFill>
              </a:rPr>
              <a:t> with </a:t>
            </a:r>
            <a:r>
              <a:rPr lang="en-US" u="sng" dirty="0">
                <a:solidFill>
                  <a:srgbClr val="FF0000"/>
                </a:solidFill>
              </a:rPr>
              <a:t>offices (wrong)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2. </a:t>
            </a:r>
            <a:r>
              <a:rPr lang="en-US" dirty="0"/>
              <a:t>Synthetic oils burn less efficiently than </a:t>
            </a:r>
            <a:r>
              <a:rPr lang="en-US" b="1" i="1" dirty="0"/>
              <a:t>do</a:t>
            </a:r>
            <a:r>
              <a:rPr lang="en-US" dirty="0"/>
              <a:t>  natural oils do. (what is being compared here?) </a:t>
            </a:r>
            <a:r>
              <a:rPr lang="en-US" b="1" dirty="0"/>
              <a:t>burn</a:t>
            </a:r>
            <a:r>
              <a:rPr lang="en-US" dirty="0"/>
              <a:t> (verb) with </a:t>
            </a:r>
            <a:r>
              <a:rPr lang="en-US" b="1" dirty="0"/>
              <a:t>oils</a:t>
            </a:r>
            <a:r>
              <a:rPr lang="en-US" dirty="0"/>
              <a:t> (noun) </a:t>
            </a:r>
            <a:r>
              <a:rPr lang="en-US" dirty="0">
                <a:solidFill>
                  <a:srgbClr val="FF0000"/>
                </a:solidFill>
              </a:rPr>
              <a:t>wrong!</a:t>
            </a:r>
          </a:p>
        </p:txBody>
      </p:sp>
    </p:spTree>
    <p:extLst>
      <p:ext uri="{BB962C8B-B14F-4D97-AF65-F5344CB8AC3E}">
        <p14:creationId xmlns:p14="http://schemas.microsoft.com/office/powerpoint/2010/main" val="2214003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527E4-E5A3-4912-BC66-BFE3233A3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B124A-E361-4DBA-984B-D53C18394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wrong</a:t>
            </a:r>
            <a:r>
              <a:rPr lang="en-US" dirty="0"/>
              <a:t>: Frank’s build like his brother, is broad and muscular. 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Right</a:t>
            </a:r>
            <a:r>
              <a:rPr lang="en-US" dirty="0"/>
              <a:t>: Frank’s build, like his brother’s, is broad and muscular. 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Right</a:t>
            </a:r>
            <a:r>
              <a:rPr lang="en-US" dirty="0"/>
              <a:t>: Frank’s build, like that of his brother, is broad and muscular. 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Right</a:t>
            </a:r>
            <a:r>
              <a:rPr lang="en-US" dirty="0"/>
              <a:t>: Frank, like his brother, has a broad and muscular build.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0245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5B874-7367-46F3-84CB-7BF0A5548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8991D-3CE5-482F-BC5E-2736D1B24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GMAT example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Beethoven’s music</a:t>
            </a:r>
            <a:r>
              <a:rPr lang="en-US" dirty="0">
                <a:solidFill>
                  <a:srgbClr val="FF0000"/>
                </a:solidFill>
              </a:rPr>
              <a:t>,</a:t>
            </a:r>
            <a:r>
              <a:rPr lang="en-US" dirty="0"/>
              <a:t> which broke a number of established rules with its structure and melodic form</a:t>
            </a:r>
            <a:r>
              <a:rPr lang="en-US" dirty="0">
                <a:solidFill>
                  <a:srgbClr val="FF0000"/>
                </a:solidFill>
              </a:rPr>
              <a:t>,</a:t>
            </a:r>
            <a:r>
              <a:rPr lang="en-US" dirty="0"/>
              <a:t> is considered more revolutionary than(that of)  Bach’s.   </a:t>
            </a:r>
            <a:r>
              <a:rPr lang="en-US" i="1" dirty="0">
                <a:solidFill>
                  <a:srgbClr val="FF0000"/>
                </a:solidFill>
              </a:rPr>
              <a:t>Can you fix it? </a:t>
            </a:r>
          </a:p>
          <a:p>
            <a:pPr marL="0" indent="0">
              <a:buNone/>
            </a:pPr>
            <a:endParaRPr lang="en-US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i="1" dirty="0">
                <a:solidFill>
                  <a:srgbClr val="FF0000"/>
                </a:solidFill>
              </a:rPr>
              <a:t>Clue: what two things are being compared? </a:t>
            </a:r>
          </a:p>
          <a:p>
            <a:pPr marL="0" indent="0">
              <a:buNone/>
            </a:pPr>
            <a:r>
              <a:rPr lang="en-US" i="1" dirty="0">
                <a:solidFill>
                  <a:srgbClr val="FF0000"/>
                </a:solidFill>
              </a:rPr>
              <a:t> ignore the text between (, ) </a:t>
            </a:r>
          </a:p>
          <a:p>
            <a:pPr marL="0" indent="0">
              <a:buNone/>
            </a:pPr>
            <a:r>
              <a:rPr lang="en-US" i="1" dirty="0"/>
              <a:t>Beethoven’s music, … is considered more revolutionary than Bach. </a:t>
            </a:r>
          </a:p>
        </p:txBody>
      </p:sp>
    </p:spTree>
    <p:extLst>
      <p:ext uri="{BB962C8B-B14F-4D97-AF65-F5344CB8AC3E}">
        <p14:creationId xmlns:p14="http://schemas.microsoft.com/office/powerpoint/2010/main" val="5444540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36805-6B0D-4AE1-AC0D-37577AC4D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3CC14-5455-4A49-A756-4CE2FFC8D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Right: </a:t>
            </a:r>
            <a:r>
              <a:rPr lang="en-US" dirty="0"/>
              <a:t>Beethoven’s music, which broke a number of established rules with its structure and melodic form, is considered more revolutionary than </a:t>
            </a:r>
            <a:r>
              <a:rPr lang="en-US" u="sng" dirty="0"/>
              <a:t>Bach’s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Right: </a:t>
            </a:r>
            <a:r>
              <a:rPr lang="en-US" dirty="0"/>
              <a:t>Beethoven’s music, which broke a number of established rules with its structure and melodic form, is considered more revolutionary </a:t>
            </a:r>
            <a:r>
              <a:rPr lang="en-US" u="sng" dirty="0"/>
              <a:t>than that of Bach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504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B3905-00CB-4768-A1E6-E0FC4175F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GMAT example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17984-0557-4258-A9E0-6F148EFE6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Doctors sometimes have difficulty diagnosing viral pneumonia because the early </a:t>
            </a:r>
            <a:r>
              <a:rPr lang="en-US" dirty="0">
                <a:solidFill>
                  <a:srgbClr val="FF0000"/>
                </a:solidFill>
              </a:rPr>
              <a:t>symptoms</a:t>
            </a:r>
            <a:r>
              <a:rPr lang="en-US" dirty="0"/>
              <a:t> of this potentially deadly illness </a:t>
            </a:r>
            <a:r>
              <a:rPr lang="en-US" u="sng" dirty="0"/>
              <a:t>are often quite similar to the common cold. </a:t>
            </a:r>
            <a:endParaRPr lang="en-US" sz="2400" u="sng" dirty="0"/>
          </a:p>
          <a:p>
            <a:pPr marL="457200" indent="-457200">
              <a:buAutoNum type="alphaUcPeriod"/>
            </a:pPr>
            <a:r>
              <a:rPr lang="en-US" sz="2400" dirty="0"/>
              <a:t>are often quite similar to the common cold</a:t>
            </a:r>
          </a:p>
          <a:p>
            <a:pPr marL="514350" indent="-514350">
              <a:buAutoNum type="alphaUcPeriod"/>
            </a:pPr>
            <a:r>
              <a:rPr lang="en-US" sz="2400" dirty="0"/>
              <a:t>often resemble that of the common cold </a:t>
            </a:r>
          </a:p>
          <a:p>
            <a:pPr marL="514350" indent="-514350">
              <a:buAutoNum type="alphaUcPeriod"/>
            </a:pPr>
            <a:r>
              <a:rPr lang="en-US" sz="2400" dirty="0"/>
              <a:t>are often quite similar to those of the common cold</a:t>
            </a:r>
            <a:r>
              <a:rPr lang="en-US" sz="2400" b="1" dirty="0"/>
              <a:t> </a:t>
            </a:r>
          </a:p>
          <a:p>
            <a:pPr marL="514350" indent="-514350">
              <a:buAutoNum type="alphaUcPeriod"/>
            </a:pPr>
            <a:r>
              <a:rPr lang="en-US" sz="2400" dirty="0"/>
              <a:t>are often quite similar to the common cold’s symptom </a:t>
            </a:r>
          </a:p>
          <a:p>
            <a:pPr marL="514350" indent="-514350">
              <a:buAutoNum type="alphaUcPeriod"/>
            </a:pPr>
            <a:r>
              <a:rPr lang="en-US" sz="2400" dirty="0"/>
              <a:t>quite often are, like the common cold, similar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859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73652-29A7-4E00-BFD0-1463AFCC2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Pronoun-Antecedent Agreement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F0B7E-0742-434C-8473-9B618BF09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6434" y="1825625"/>
            <a:ext cx="10227365" cy="435133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/>
              <a:t>Because this </a:t>
            </a:r>
            <a:r>
              <a:rPr lang="en-US" sz="2400" dirty="0">
                <a:solidFill>
                  <a:srgbClr val="FF0000"/>
                </a:solidFill>
              </a:rPr>
              <a:t>dollhouse</a:t>
            </a:r>
            <a:r>
              <a:rPr lang="en-US" sz="2400" dirty="0"/>
              <a:t> is almost 300 years old, </a:t>
            </a:r>
            <a:r>
              <a:rPr lang="en-US" sz="2400" dirty="0">
                <a:solidFill>
                  <a:srgbClr val="FF0000"/>
                </a:solidFill>
              </a:rPr>
              <a:t>it </a:t>
            </a:r>
            <a:r>
              <a:rPr lang="en-US" sz="2400" dirty="0"/>
              <a:t>is historically important.</a:t>
            </a:r>
          </a:p>
          <a:p>
            <a:pPr marL="514350" indent="-514350">
              <a:buAutoNum type="arabicPeriod"/>
            </a:pPr>
            <a:r>
              <a:rPr lang="en-US" sz="2400" dirty="0"/>
              <a:t> The </a:t>
            </a:r>
            <a:r>
              <a:rPr lang="en-US" sz="2400" dirty="0">
                <a:solidFill>
                  <a:srgbClr val="FF0000"/>
                </a:solidFill>
              </a:rPr>
              <a:t>furnishings</a:t>
            </a:r>
            <a:r>
              <a:rPr lang="en-US" sz="2400" dirty="0"/>
              <a:t> are noticeably different from </a:t>
            </a:r>
            <a:r>
              <a:rPr lang="en-US" sz="2400" dirty="0">
                <a:solidFill>
                  <a:srgbClr val="FF0000"/>
                </a:solidFill>
              </a:rPr>
              <a:t>their</a:t>
            </a:r>
            <a:r>
              <a:rPr lang="en-US" sz="2400" dirty="0"/>
              <a:t> modern counterparts.  </a:t>
            </a:r>
            <a:r>
              <a:rPr lang="en-US" sz="2400" dirty="0">
                <a:solidFill>
                  <a:srgbClr val="FF0000"/>
                </a:solidFill>
              </a:rPr>
              <a:t>Compound Subjects – A plural pronoun is used to refer to nouns or pronouns joined by and. </a:t>
            </a:r>
          </a:p>
          <a:p>
            <a:pPr marL="514350" indent="-514350">
              <a:buAutoNum type="arabicPeriod"/>
            </a:pPr>
            <a:r>
              <a:rPr lang="en-US" sz="2400" dirty="0"/>
              <a:t>The tiny chest </a:t>
            </a:r>
            <a:r>
              <a:rPr lang="en-US" sz="2400" b="1" dirty="0"/>
              <a:t>and</a:t>
            </a:r>
            <a:r>
              <a:rPr lang="en-US" sz="2400" dirty="0"/>
              <a:t> dresser still have </a:t>
            </a:r>
            <a:r>
              <a:rPr lang="en-US" sz="2400" dirty="0">
                <a:solidFill>
                  <a:srgbClr val="FF0000"/>
                </a:solidFill>
              </a:rPr>
              <a:t>their</a:t>
            </a:r>
            <a:r>
              <a:rPr lang="en-US" sz="2400" dirty="0"/>
              <a:t> original hardware. 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A pronoun that refers to nouns or pronouns joined by or </a:t>
            </a:r>
            <a:r>
              <a:rPr lang="en-US" sz="2400" dirty="0" err="1">
                <a:solidFill>
                  <a:srgbClr val="FF0000"/>
                </a:solidFill>
              </a:rPr>
              <a:t>or</a:t>
            </a:r>
            <a:r>
              <a:rPr lang="en-US" sz="2400" dirty="0">
                <a:solidFill>
                  <a:srgbClr val="FF0000"/>
                </a:solidFill>
              </a:rPr>
              <a:t> nor should agree with the noun or pronoun nearest to it.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    </a:t>
            </a:r>
            <a:r>
              <a:rPr lang="en-US" sz="2400" dirty="0"/>
              <a:t>4</a:t>
            </a:r>
            <a:r>
              <a:rPr lang="en-US" sz="2400" dirty="0">
                <a:solidFill>
                  <a:srgbClr val="FF0000"/>
                </a:solidFill>
              </a:rPr>
              <a:t>. </a:t>
            </a:r>
            <a:r>
              <a:rPr lang="en-US" sz="2400" dirty="0"/>
              <a:t>Neither the astronauts </a:t>
            </a:r>
            <a:r>
              <a:rPr lang="en-US" sz="2400" dirty="0">
                <a:solidFill>
                  <a:srgbClr val="FF0000"/>
                </a:solidFill>
              </a:rPr>
              <a:t>nor</a:t>
            </a:r>
            <a:r>
              <a:rPr lang="en-US" sz="2400" dirty="0"/>
              <a:t> NASA neglected its duties. </a:t>
            </a:r>
          </a:p>
          <a:p>
            <a:pPr marL="0" indent="0">
              <a:buNone/>
            </a:pPr>
            <a:r>
              <a:rPr lang="en-US" sz="2400" dirty="0"/>
              <a:t>    5. Neither NASA </a:t>
            </a:r>
            <a:r>
              <a:rPr lang="en-US" sz="2400" dirty="0">
                <a:solidFill>
                  <a:srgbClr val="FF0000"/>
                </a:solidFill>
              </a:rPr>
              <a:t>nor</a:t>
            </a:r>
            <a:r>
              <a:rPr lang="en-US" sz="2400" dirty="0"/>
              <a:t> the astronauts neglected their duties. </a:t>
            </a:r>
          </a:p>
        </p:txBody>
      </p:sp>
    </p:spTree>
    <p:extLst>
      <p:ext uri="{BB962C8B-B14F-4D97-AF65-F5344CB8AC3E}">
        <p14:creationId xmlns:p14="http://schemas.microsoft.com/office/powerpoint/2010/main" val="2722326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B8013-3B99-438C-9340-5C5D50B89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66AF8-E1DA-46A3-A732-DB5CB64E4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Identify and correct the faulty antecedent. </a:t>
            </a:r>
          </a:p>
          <a:p>
            <a:pPr>
              <a:buFontTx/>
              <a:buChar char="-"/>
            </a:pPr>
            <a:r>
              <a:rPr lang="en-US" dirty="0"/>
              <a:t>Some people believe that the </a:t>
            </a:r>
            <a:r>
              <a:rPr lang="en-US" u="sng" dirty="0"/>
              <a:t>benefits</a:t>
            </a:r>
            <a:r>
              <a:rPr lang="en-US" dirty="0"/>
              <a:t> of a healthy diet outweigh </a:t>
            </a:r>
            <a:r>
              <a:rPr lang="en-US" b="1" dirty="0"/>
              <a:t>that(those) </a:t>
            </a:r>
            <a:r>
              <a:rPr lang="en-US" dirty="0"/>
              <a:t> of regular exercise. </a:t>
            </a:r>
          </a:p>
          <a:p>
            <a:pPr>
              <a:buFontTx/>
              <a:buChar char="-"/>
            </a:pPr>
            <a:r>
              <a:rPr lang="en-US" dirty="0"/>
              <a:t>Everyone here needs </a:t>
            </a:r>
            <a:r>
              <a:rPr lang="en-US" b="1" dirty="0"/>
              <a:t>their(his or her)  </a:t>
            </a:r>
            <a:r>
              <a:rPr lang="en-US" dirty="0"/>
              <a:t>own copy of the textbook in order to take this class. </a:t>
            </a:r>
          </a:p>
          <a:p>
            <a:pPr>
              <a:buFontTx/>
              <a:buChar char="-"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50492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18FBC-7DF2-4376-A608-F5811F365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Pronoun-Antecedent Agreement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CEE15-44E9-4ED6-9C10-1412145F0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While </a:t>
            </a:r>
            <a:r>
              <a:rPr lang="en-US" b="1" dirty="0"/>
              <a:t>Brussels </a:t>
            </a:r>
            <a:r>
              <a:rPr lang="en-US" dirty="0"/>
              <a:t>has smashed all Western European tourism revenue records </a:t>
            </a:r>
            <a:r>
              <a:rPr lang="en-US" u="sng" dirty="0"/>
              <a:t>this year, </a:t>
            </a:r>
            <a:r>
              <a:rPr lang="en-US" u="sng" dirty="0">
                <a:solidFill>
                  <a:srgbClr val="FF0000"/>
                </a:solidFill>
              </a:rPr>
              <a:t>they</a:t>
            </a:r>
            <a:r>
              <a:rPr lang="en-US" u="sng" dirty="0"/>
              <a:t> still lag well behind in exports</a:t>
            </a:r>
            <a:r>
              <a:rPr lang="en-US" dirty="0"/>
              <a:t>. </a:t>
            </a:r>
          </a:p>
          <a:p>
            <a:pPr marL="457200" indent="-457200">
              <a:buAutoNum type="alphaUcPeriod"/>
            </a:pPr>
            <a:r>
              <a:rPr lang="en-US" sz="2400" dirty="0"/>
              <a:t>this year, they still lag well behind in exports</a:t>
            </a:r>
          </a:p>
          <a:p>
            <a:pPr marL="457200" indent="-457200">
              <a:buAutoNum type="alphaUcPeriod"/>
            </a:pPr>
            <a:r>
              <a:rPr lang="en-US" sz="2400" dirty="0"/>
              <a:t>In the past year, they still lag well behind in exports</a:t>
            </a:r>
          </a:p>
          <a:p>
            <a:pPr marL="457200" indent="-457200">
              <a:buAutoNum type="alphaUcPeriod"/>
            </a:pPr>
            <a:r>
              <a:rPr lang="en-US" sz="2400" dirty="0"/>
              <a:t>In the past years, it lags well behind in exports</a:t>
            </a:r>
          </a:p>
          <a:p>
            <a:pPr marL="457200" indent="-457200">
              <a:buAutoNum type="alphaUcPeriod"/>
            </a:pPr>
            <a:r>
              <a:rPr lang="en-US" sz="2400" dirty="0"/>
              <a:t>this year, they lag still well behind in exports</a:t>
            </a:r>
          </a:p>
          <a:p>
            <a:pPr marL="457200" indent="-457200">
              <a:buAutoNum type="alphaUcPeriod"/>
            </a:pPr>
            <a:r>
              <a:rPr lang="en-US" sz="2400" b="1" i="1" u="sng" dirty="0"/>
              <a:t>this year, it still lags well behind in exports </a:t>
            </a:r>
          </a:p>
          <a:p>
            <a:pPr marL="0" indent="0">
              <a:buNone/>
            </a:pPr>
            <a:r>
              <a:rPr lang="en-US" sz="2400" dirty="0"/>
              <a:t>Antecedent is always a NOUN or a PRONOUN</a:t>
            </a:r>
          </a:p>
        </p:txBody>
      </p:sp>
    </p:spTree>
    <p:extLst>
      <p:ext uri="{BB962C8B-B14F-4D97-AF65-F5344CB8AC3E}">
        <p14:creationId xmlns:p14="http://schemas.microsoft.com/office/powerpoint/2010/main" val="993802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081FA-7E82-47B7-86AA-C4412DCCD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Subject-Verb Agreement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998FA-07E5-4C51-814F-AFA487624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A verb must agree with its subject in number. A singular subject will take a singular subject and a plural verb agrees with a plural noun. </a:t>
            </a:r>
          </a:p>
          <a:p>
            <a:pPr marL="0" indent="0">
              <a:buNone/>
            </a:pPr>
            <a:r>
              <a:rPr lang="en-US" dirty="0"/>
              <a:t>are</a:t>
            </a:r>
          </a:p>
          <a:p>
            <a:pPr marL="0" indent="0">
              <a:buNone/>
            </a:pPr>
            <a:r>
              <a:rPr lang="en-US" dirty="0"/>
              <a:t>Example: The </a:t>
            </a:r>
            <a:r>
              <a:rPr lang="en-US" dirty="0">
                <a:solidFill>
                  <a:srgbClr val="FF0000"/>
                </a:solidFill>
              </a:rPr>
              <a:t>number</a:t>
            </a:r>
            <a:r>
              <a:rPr lang="en-US" dirty="0"/>
              <a:t> </a:t>
            </a:r>
            <a:r>
              <a:rPr lang="en-US" u="sng" dirty="0"/>
              <a:t>of arrests of drunken drivers  is </a:t>
            </a:r>
            <a:r>
              <a:rPr lang="en-US" dirty="0"/>
              <a:t>increasing every year.                                 </a:t>
            </a:r>
            <a:r>
              <a:rPr lang="en-US" b="1" dirty="0"/>
              <a:t>Extra information about </a:t>
            </a:r>
            <a:r>
              <a:rPr lang="en-US" b="1" dirty="0">
                <a:solidFill>
                  <a:srgbClr val="FF0000"/>
                </a:solidFill>
              </a:rPr>
              <a:t>number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subject: number 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946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92FBE-3B4C-4EF1-9C12-0FABE4F7A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Subject-Verb Agreement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7A7E6-8245-48A6-A61E-8D280B85E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Watch out! </a:t>
            </a:r>
          </a:p>
          <a:p>
            <a:pPr marL="0" indent="0">
              <a:buNone/>
            </a:pPr>
            <a:r>
              <a:rPr lang="en-US" dirty="0"/>
              <a:t>Some nouns sound plural but are NOT! </a:t>
            </a:r>
          </a:p>
          <a:p>
            <a:r>
              <a:rPr lang="en-US" dirty="0"/>
              <a:t>Brussels </a:t>
            </a:r>
          </a:p>
          <a:p>
            <a:r>
              <a:rPr lang="en-US" dirty="0"/>
              <a:t>The Netherlands (the name of a city, state, or country) </a:t>
            </a:r>
          </a:p>
          <a:p>
            <a:r>
              <a:rPr lang="en-US" dirty="0"/>
              <a:t>Tom </a:t>
            </a:r>
            <a:r>
              <a:rPr lang="en-US" b="1" dirty="0"/>
              <a:t>or</a:t>
            </a:r>
            <a:r>
              <a:rPr lang="en-US" dirty="0"/>
              <a:t> John (any two singular nouns connected by </a:t>
            </a:r>
            <a:r>
              <a:rPr lang="en-US" b="1" dirty="0">
                <a:solidFill>
                  <a:srgbClr val="FF0000"/>
                </a:solidFill>
              </a:rPr>
              <a:t>or</a:t>
            </a:r>
            <a:r>
              <a:rPr lang="en-US" dirty="0"/>
              <a:t>)</a:t>
            </a:r>
          </a:p>
          <a:p>
            <a:r>
              <a:rPr lang="en-US" dirty="0"/>
              <a:t>the family </a:t>
            </a:r>
          </a:p>
          <a:p>
            <a:r>
              <a:rPr lang="en-US" dirty="0"/>
              <a:t>The audience </a:t>
            </a:r>
          </a:p>
          <a:p>
            <a:r>
              <a:rPr lang="en-US" dirty="0"/>
              <a:t>Politics </a:t>
            </a:r>
          </a:p>
          <a:p>
            <a:r>
              <a:rPr lang="en-US" dirty="0"/>
              <a:t>Measles disease </a:t>
            </a:r>
          </a:p>
          <a:p>
            <a:r>
              <a:rPr lang="en-US" dirty="0"/>
              <a:t>The number of ……</a:t>
            </a:r>
          </a:p>
          <a:p>
            <a:r>
              <a:rPr lang="en-US" dirty="0"/>
              <a:t>The amount of </a:t>
            </a:r>
          </a:p>
        </p:txBody>
      </p:sp>
    </p:spTree>
    <p:extLst>
      <p:ext uri="{BB962C8B-B14F-4D97-AF65-F5344CB8AC3E}">
        <p14:creationId xmlns:p14="http://schemas.microsoft.com/office/powerpoint/2010/main" val="323759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70A5C-09B3-47CD-8905-AB3363270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Subject-Verb Agreement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A9317-21B2-4A75-B3F4-BB71976C0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Pronouns that sound plural But ARE NOT!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everyone – no one – anyone – non – everybody – nobody – each – everything- nothing – anything </a:t>
            </a:r>
          </a:p>
        </p:txBody>
      </p:sp>
    </p:spTree>
    <p:extLst>
      <p:ext uri="{BB962C8B-B14F-4D97-AF65-F5344CB8AC3E}">
        <p14:creationId xmlns:p14="http://schemas.microsoft.com/office/powerpoint/2010/main" val="3071205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7D650-0467-47E3-9331-CFA666F83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Subject-Verb Agreement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FCB23-0E73-4BEA-9F89-A20FD158B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When looking for a subject watch out for prepositional  phrases ( starting with preposition such as </a:t>
            </a:r>
            <a:r>
              <a:rPr lang="en-US" b="1" dirty="0"/>
              <a:t>in, of, with, over</a:t>
            </a:r>
            <a:r>
              <a:rPr lang="en-US" dirty="0"/>
              <a:t>, </a:t>
            </a:r>
            <a:r>
              <a:rPr lang="en-US" dirty="0" err="1"/>
              <a:t>etc</a:t>
            </a:r>
            <a:r>
              <a:rPr lang="en-US" dirty="0"/>
              <a:t>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en-US" b="1" dirty="0"/>
              <a:t>number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of arrests of drunken drivers</a:t>
            </a:r>
            <a:r>
              <a:rPr lang="en-US" dirty="0"/>
              <a:t> are increasing every year.</a:t>
            </a:r>
          </a:p>
          <a:p>
            <a:pPr marL="0" indent="0">
              <a:buNone/>
            </a:pPr>
            <a:r>
              <a:rPr lang="en-US" dirty="0"/>
              <a:t> prepositional phrases coming after a subject do not and should not affect the verb. </a:t>
            </a:r>
          </a:p>
          <a:p>
            <a:pPr marL="0" indent="0">
              <a:buNone/>
            </a:pPr>
            <a:r>
              <a:rPr lang="en-US" dirty="0"/>
              <a:t>Read without phrases: The number …is </a:t>
            </a:r>
          </a:p>
        </p:txBody>
      </p:sp>
    </p:spTree>
    <p:extLst>
      <p:ext uri="{BB962C8B-B14F-4D97-AF65-F5344CB8AC3E}">
        <p14:creationId xmlns:p14="http://schemas.microsoft.com/office/powerpoint/2010/main" val="1438222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4801</TotalTime>
  <Words>1827</Words>
  <Application>Microsoft Office PowerPoint</Application>
  <PresentationFormat>Widescreen</PresentationFormat>
  <Paragraphs>166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GMAT Grammar </vt:lpstr>
      <vt:lpstr> Pronoun-Antecedent </vt:lpstr>
      <vt:lpstr>Pronoun-Antecedent Agreement </vt:lpstr>
      <vt:lpstr>Practice </vt:lpstr>
      <vt:lpstr>Pronoun-Antecedent Agreement </vt:lpstr>
      <vt:lpstr>Subject-Verb Agreement </vt:lpstr>
      <vt:lpstr>Subject-Verb Agreement </vt:lpstr>
      <vt:lpstr>Subject-Verb Agreement </vt:lpstr>
      <vt:lpstr>Subject-Verb Agreement </vt:lpstr>
      <vt:lpstr>Subject-Verb Agreement </vt:lpstr>
      <vt:lpstr>Modifiers </vt:lpstr>
      <vt:lpstr> Modifiers: adjective or adverb </vt:lpstr>
      <vt:lpstr>Dangling Modifiers</vt:lpstr>
      <vt:lpstr>Dangling Modifier</vt:lpstr>
      <vt:lpstr>Dangling Modifier</vt:lpstr>
      <vt:lpstr>Example Sentence: </vt:lpstr>
      <vt:lpstr>Parallel Construction </vt:lpstr>
      <vt:lpstr>Parallel Construction </vt:lpstr>
      <vt:lpstr>GMAT Example </vt:lpstr>
      <vt:lpstr>Comparison </vt:lpstr>
      <vt:lpstr>comparison</vt:lpstr>
      <vt:lpstr>Comparison </vt:lpstr>
      <vt:lpstr>Comparison </vt:lpstr>
      <vt:lpstr>GMAT example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GMAT Grammar</dc:title>
  <dc:creator>hafiz ameen</dc:creator>
  <cp:lastModifiedBy>hafiz ameen</cp:lastModifiedBy>
  <cp:revision>51</cp:revision>
  <dcterms:created xsi:type="dcterms:W3CDTF">2021-01-11T05:02:40Z</dcterms:created>
  <dcterms:modified xsi:type="dcterms:W3CDTF">2023-03-08T08:36:45Z</dcterms:modified>
</cp:coreProperties>
</file>